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59" r:id="rId6"/>
    <p:sldId id="261" r:id="rId7"/>
    <p:sldId id="266" r:id="rId8"/>
    <p:sldId id="262" r:id="rId9"/>
    <p:sldId id="263"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BB8C27F-70DC-4504-BCEC-50AE76E34454}" type="datetimeFigureOut">
              <a:rPr lang="en-US" smtClean="0"/>
              <a:t>5/9/2016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0C3424-E6C5-498D-9233-8DFDABA85E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B8C27F-70DC-4504-BCEC-50AE76E34454}"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B8C27F-70DC-4504-BCEC-50AE76E34454}"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B8C27F-70DC-4504-BCEC-50AE76E34454}"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B8C27F-70DC-4504-BCEC-50AE76E34454}"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B8C27F-70DC-4504-BCEC-50AE76E34454}"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BB8C27F-70DC-4504-BCEC-50AE76E34454}" type="datetimeFigureOut">
              <a:rPr lang="en-US" smtClean="0"/>
              <a:t>5/9/2016</a:t>
            </a:fld>
            <a:endParaRPr lang="en-US"/>
          </a:p>
        </p:txBody>
      </p:sp>
      <p:sp>
        <p:nvSpPr>
          <p:cNvPr id="27" name="Slide Number Placeholder 26"/>
          <p:cNvSpPr>
            <a:spLocks noGrp="1"/>
          </p:cNvSpPr>
          <p:nvPr>
            <p:ph type="sldNum" sz="quarter" idx="11"/>
          </p:nvPr>
        </p:nvSpPr>
        <p:spPr/>
        <p:txBody>
          <a:bodyPr rtlCol="0"/>
          <a:lstStyle/>
          <a:p>
            <a:fld id="{C10C3424-E6C5-498D-9233-8DFDABA85E2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BB8C27F-70DC-4504-BCEC-50AE76E34454}" type="datetimeFigureOut">
              <a:rPr lang="en-US" smtClean="0"/>
              <a:t>5/9/2016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10C3424-E6C5-498D-9233-8DFDABA85E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8C27F-70DC-4504-BCEC-50AE76E34454}" type="datetimeFigureOut">
              <a:rPr lang="en-US" smtClean="0"/>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B8C27F-70DC-4504-BCEC-50AE76E34454}"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B8C27F-70DC-4504-BCEC-50AE76E34454}"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C3424-E6C5-498D-9233-8DFDABA85E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BB8C27F-70DC-4504-BCEC-50AE76E34454}" type="datetimeFigureOut">
              <a:rPr lang="en-US" smtClean="0"/>
              <a:t>5/9/2016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0C3424-E6C5-498D-9233-8DFDABA85E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Framework Agreement</a:t>
            </a:r>
            <a:endParaRPr lang="en-US" dirty="0"/>
          </a:p>
        </p:txBody>
      </p:sp>
      <p:sp>
        <p:nvSpPr>
          <p:cNvPr id="3" name="Subtitle 2"/>
          <p:cNvSpPr>
            <a:spLocks noGrp="1"/>
          </p:cNvSpPr>
          <p:nvPr>
            <p:ph type="subTitle" idx="1"/>
          </p:nvPr>
        </p:nvSpPr>
        <p:spPr/>
        <p:txBody>
          <a:bodyPr/>
          <a:lstStyle/>
          <a:p>
            <a:r>
              <a:rPr lang="en-US" dirty="0" smtClean="0"/>
              <a:t>How it will help you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Execution – By IAs</a:t>
            </a:r>
            <a:endParaRPr lang="en-US" dirty="0"/>
          </a:p>
        </p:txBody>
      </p:sp>
      <p:sp>
        <p:nvSpPr>
          <p:cNvPr id="3" name="Content Placeholder 2"/>
          <p:cNvSpPr>
            <a:spLocks noGrp="1"/>
          </p:cNvSpPr>
          <p:nvPr>
            <p:ph idx="1"/>
          </p:nvPr>
        </p:nvSpPr>
        <p:spPr/>
        <p:txBody>
          <a:bodyPr/>
          <a:lstStyle/>
          <a:p>
            <a:r>
              <a:rPr lang="en-US" dirty="0" smtClean="0"/>
              <a:t>Implementing agencies would invite Second stage Bid</a:t>
            </a:r>
          </a:p>
          <a:p>
            <a:r>
              <a:rPr lang="en-US" dirty="0" smtClean="0"/>
              <a:t>Specify the Schedule of requirement and Bill of Quantities</a:t>
            </a:r>
          </a:p>
          <a:p>
            <a:r>
              <a:rPr lang="en-US" dirty="0" smtClean="0"/>
              <a:t>Specify Associated Services like installation and Operation / Maintenance</a:t>
            </a:r>
          </a:p>
          <a:p>
            <a:r>
              <a:rPr lang="en-US" dirty="0" smtClean="0"/>
              <a:t>Financial Bid Evaluation</a:t>
            </a:r>
          </a:p>
          <a:p>
            <a:r>
              <a:rPr lang="en-US" dirty="0" smtClean="0"/>
              <a:t>Contract award and Contract Management</a:t>
            </a:r>
          </a:p>
          <a:p>
            <a:r>
              <a:rPr lang="en-US" dirty="0" smtClean="0"/>
              <a:t>Installation evaluation and Payment to Vendor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of Equipment List</a:t>
            </a:r>
            <a:endParaRPr lang="en-US" dirty="0"/>
          </a:p>
        </p:txBody>
      </p:sp>
      <p:sp>
        <p:nvSpPr>
          <p:cNvPr id="3" name="Content Placeholder 2"/>
          <p:cNvSpPr>
            <a:spLocks noGrp="1"/>
          </p:cNvSpPr>
          <p:nvPr>
            <p:ph idx="1"/>
          </p:nvPr>
        </p:nvSpPr>
        <p:spPr/>
        <p:txBody>
          <a:bodyPr/>
          <a:lstStyle/>
          <a:p>
            <a:r>
              <a:rPr lang="en-US" dirty="0" smtClean="0"/>
              <a:t>When the shortlisted equipment list is updated?</a:t>
            </a:r>
          </a:p>
          <a:p>
            <a:pPr lvl="1"/>
            <a:r>
              <a:rPr lang="en-US" dirty="0" smtClean="0"/>
              <a:t>Every Three Months</a:t>
            </a:r>
          </a:p>
          <a:p>
            <a:pPr lvl="1"/>
            <a:r>
              <a:rPr lang="en-US" dirty="0" smtClean="0"/>
              <a:t>Must meet all criteria as per original Framework </a:t>
            </a:r>
            <a:r>
              <a:rPr lang="en-US" dirty="0" smtClean="0"/>
              <a:t>agreement</a:t>
            </a:r>
          </a:p>
          <a:p>
            <a:r>
              <a:rPr lang="en-US" dirty="0" smtClean="0"/>
              <a:t>In later stage of project…</a:t>
            </a:r>
          </a:p>
          <a:p>
            <a:pPr lvl="1"/>
            <a:r>
              <a:rPr lang="en-US" dirty="0" smtClean="0"/>
              <a:t>CWPRS will evaluate each new equipment in testing lab</a:t>
            </a:r>
          </a:p>
          <a:p>
            <a:r>
              <a:rPr lang="en-US" dirty="0" smtClean="0"/>
              <a:t>Framework agreement is an Open Agreement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procurement?</a:t>
            </a:r>
            <a:endParaRPr lang="en-US" dirty="0"/>
          </a:p>
        </p:txBody>
      </p:sp>
      <p:sp>
        <p:nvSpPr>
          <p:cNvPr id="3" name="Content Placeholder 2"/>
          <p:cNvSpPr>
            <a:spLocks noGrp="1"/>
          </p:cNvSpPr>
          <p:nvPr>
            <p:ph idx="1"/>
          </p:nvPr>
        </p:nvSpPr>
        <p:spPr/>
        <p:txBody>
          <a:bodyPr/>
          <a:lstStyle/>
          <a:p>
            <a:r>
              <a:rPr lang="en-US" dirty="0" smtClean="0"/>
              <a:t>Is Framework agreement Centralized Procurement?</a:t>
            </a:r>
            <a:endParaRPr lang="en-US" dirty="0" smtClean="0"/>
          </a:p>
          <a:p>
            <a:pPr lvl="1"/>
            <a:r>
              <a:rPr lang="en-US" dirty="0" smtClean="0"/>
              <a:t>Framework agreement is not Centralized procurement</a:t>
            </a:r>
          </a:p>
          <a:p>
            <a:r>
              <a:rPr lang="en-US" dirty="0" smtClean="0"/>
              <a:t>What it will provide?</a:t>
            </a:r>
          </a:p>
          <a:p>
            <a:pPr lvl="1"/>
            <a:r>
              <a:rPr lang="en-US" dirty="0" smtClean="0"/>
              <a:t>Standardized Specification</a:t>
            </a:r>
          </a:p>
          <a:p>
            <a:pPr lvl="1"/>
            <a:r>
              <a:rPr lang="en-US" dirty="0" smtClean="0"/>
              <a:t>Evaluation of Specifications</a:t>
            </a:r>
          </a:p>
          <a:p>
            <a:pPr lvl="1"/>
            <a:r>
              <a:rPr lang="en-US" dirty="0" smtClean="0"/>
              <a:t>Short listing of Equipment Make and Model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 Document – It contains………</a:t>
            </a:r>
            <a:endParaRPr lang="en-US" dirty="0"/>
          </a:p>
        </p:txBody>
      </p:sp>
      <p:sp>
        <p:nvSpPr>
          <p:cNvPr id="3" name="Content Placeholder 2"/>
          <p:cNvSpPr>
            <a:spLocks noGrp="1"/>
          </p:cNvSpPr>
          <p:nvPr>
            <p:ph idx="1"/>
          </p:nvPr>
        </p:nvSpPr>
        <p:spPr/>
        <p:txBody>
          <a:bodyPr/>
          <a:lstStyle/>
          <a:p>
            <a:r>
              <a:rPr lang="en-US" dirty="0" smtClean="0"/>
              <a:t>Instruction to Bidders</a:t>
            </a:r>
          </a:p>
          <a:p>
            <a:r>
              <a:rPr lang="en-US" dirty="0" smtClean="0"/>
              <a:t>General and Specific Conditions of Contract</a:t>
            </a:r>
          </a:p>
          <a:p>
            <a:r>
              <a:rPr lang="en-US" dirty="0" smtClean="0"/>
              <a:t>Warranty Conditions</a:t>
            </a:r>
          </a:p>
          <a:p>
            <a:r>
              <a:rPr lang="en-US" dirty="0" smtClean="0"/>
              <a:t>Payment Conditions</a:t>
            </a:r>
          </a:p>
          <a:p>
            <a:r>
              <a:rPr lang="en-US" dirty="0" smtClean="0"/>
              <a:t>Schedule of Supply and Bill of Quantities</a:t>
            </a:r>
          </a:p>
          <a:p>
            <a:r>
              <a:rPr lang="en-US" dirty="0" smtClean="0"/>
              <a:t>Technical Specifications</a:t>
            </a:r>
          </a:p>
          <a:p>
            <a:r>
              <a:rPr lang="en-US" dirty="0" smtClean="0"/>
              <a:t>Associated services and installation requirements</a:t>
            </a:r>
          </a:p>
          <a:p>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2" end="2"/>
                                            </p:txEl>
                                          </p:spTgt>
                                        </p:tgtEl>
                                        <p:attrNameLst>
                                          <p:attrName>style.fontStyle</p:attrName>
                                        </p:attrNameLst>
                                      </p:cBhvr>
                                      <p:to>
                                        <p:strVal val="normal"/>
                                      </p:to>
                                    </p:set>
                                    <p:set>
                                      <p:cBhvr override="childStyle">
                                        <p:cTn id="7" dur="indefinite"/>
                                        <p:tgtEl>
                                          <p:spTgt spid="3">
                                            <p:txEl>
                                              <p:pRg st="2" end="2"/>
                                            </p:txEl>
                                          </p:spTgt>
                                        </p:tgtEl>
                                        <p:attrNameLst>
                                          <p:attrName>style.fontWeight</p:attrName>
                                        </p:attrNameLst>
                                      </p:cBhvr>
                                      <p:to>
                                        <p:strVal val="bold"/>
                                      </p:to>
                                    </p:set>
                                    <p:set>
                                      <p:cBhvr override="childStyle">
                                        <p:cTn id="8" dur="indefinite"/>
                                        <p:tgtEl>
                                          <p:spTgt spid="3">
                                            <p:txEl>
                                              <p:pRg st="2" end="2"/>
                                            </p:txEl>
                                          </p:spTgt>
                                        </p:tgtEl>
                                        <p:attrNameLst>
                                          <p:attrName>style.textDecorationUnderline</p:attrName>
                                        </p:attrNameLst>
                                      </p:cBhvr>
                                      <p:to>
                                        <p:strVal val="false"/>
                                      </p:to>
                                    </p:set>
                                  </p:childTnLst>
                                  <p:subTnLst>
                                    <p:animClr>
                                      <p:cBhvr override="childStyle">
                                        <p:cTn dur="1" fill="hold" display="0" masterRel="nextClick" afterEffect="1"/>
                                        <p:tgtEl>
                                          <p:spTgt spid="3">
                                            <p:txEl>
                                              <p:pRg st="2" end="2"/>
                                            </p:txEl>
                                          </p:spTgt>
                                        </p:tgtEl>
                                        <p:attrNameLst>
                                          <p:attrName>ppt_c</p:attrName>
                                        </p:attrNameLst>
                                      </p:cBhvr>
                                      <p:to>
                                        <a:srgbClr val="FF3737"/>
                                      </p:to>
                                    </p:animClr>
                                  </p:subTnLst>
                                </p:cTn>
                              </p:par>
                              <p:par>
                                <p:cTn id="9" presetID="5" presetClass="emph" presetSubtype="1" nodeType="withEffect">
                                  <p:stCondLst>
                                    <p:cond delay="0"/>
                                  </p:stCondLst>
                                  <p:childTnLst>
                                    <p:set>
                                      <p:cBhvr override="childStyle">
                                        <p:cTn id="10" dur="indefinite"/>
                                        <p:tgtEl>
                                          <p:spTgt spid="3">
                                            <p:txEl>
                                              <p:pRg st="5" end="5"/>
                                            </p:txEl>
                                          </p:spTgt>
                                        </p:tgtEl>
                                        <p:attrNameLst>
                                          <p:attrName>style.fontStyle</p:attrName>
                                        </p:attrNameLst>
                                      </p:cBhvr>
                                      <p:to>
                                        <p:strVal val="normal"/>
                                      </p:to>
                                    </p:set>
                                    <p:set>
                                      <p:cBhvr override="childStyle">
                                        <p:cTn id="11" dur="indefinite"/>
                                        <p:tgtEl>
                                          <p:spTgt spid="3">
                                            <p:txEl>
                                              <p:pRg st="5" end="5"/>
                                            </p:txEl>
                                          </p:spTgt>
                                        </p:tgtEl>
                                        <p:attrNameLst>
                                          <p:attrName>style.fontWeight</p:attrName>
                                        </p:attrNameLst>
                                      </p:cBhvr>
                                      <p:to>
                                        <p:strVal val="bold"/>
                                      </p:to>
                                    </p:set>
                                    <p:set>
                                      <p:cBhvr override="childStyle">
                                        <p:cTn id="12" dur="indefinite"/>
                                        <p:tgtEl>
                                          <p:spTgt spid="3">
                                            <p:txEl>
                                              <p:pRg st="5" end="5"/>
                                            </p:txEl>
                                          </p:spTgt>
                                        </p:tgtEl>
                                        <p:attrNameLst>
                                          <p:attrName>style.textDecorationUnderline</p:attrName>
                                        </p:attrNameLst>
                                      </p:cBhvr>
                                      <p:to>
                                        <p:strVal val="false"/>
                                      </p:to>
                                    </p:set>
                                  </p:childTnLst>
                                  <p:subTnLst>
                                    <p:animClr>
                                      <p:cBhvr override="childStyle">
                                        <p:cTn dur="1" fill="hold" display="0" masterRel="nextClick" afterEffect="1"/>
                                        <p:tgtEl>
                                          <p:spTgt spid="3">
                                            <p:txEl>
                                              <p:pRg st="5" end="5"/>
                                            </p:txEl>
                                          </p:spTgt>
                                        </p:tgtEl>
                                        <p:attrNameLst>
                                          <p:attrName>ppt_c</p:attrName>
                                        </p:attrNameLst>
                                      </p:cBhvr>
                                      <p:to>
                                        <a:srgbClr val="FF373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8230339"/>
              </p:ext>
            </p:extLst>
          </p:nvPr>
        </p:nvGraphicFramePr>
        <p:xfrm>
          <a:off x="0" y="1"/>
          <a:ext cx="9220200" cy="6857998"/>
        </p:xfrm>
        <a:graphic>
          <a:graphicData uri="http://schemas.openxmlformats.org/drawingml/2006/table">
            <a:tbl>
              <a:tblPr firstRow="1" bandRow="1">
                <a:tableStyleId>{5C22544A-7EE6-4342-B048-85BDC9FD1C3A}</a:tableStyleId>
              </a:tblPr>
              <a:tblGrid>
                <a:gridCol w="939095"/>
                <a:gridCol w="2264533"/>
                <a:gridCol w="2430938"/>
                <a:gridCol w="1792816"/>
                <a:gridCol w="1792818"/>
              </a:tblGrid>
              <a:tr h="835270">
                <a:tc>
                  <a:txBody>
                    <a:bodyPr/>
                    <a:lstStyle/>
                    <a:p>
                      <a:pPr algn="ctr"/>
                      <a:r>
                        <a:rPr lang="en-US" sz="1600" b="0" dirty="0" smtClean="0"/>
                        <a:t>Item #</a:t>
                      </a:r>
                      <a:endParaRPr lang="en-US" sz="1600" b="0" dirty="0"/>
                    </a:p>
                  </a:txBody>
                  <a:tcPr/>
                </a:tc>
                <a:tc>
                  <a:txBody>
                    <a:bodyPr/>
                    <a:lstStyle/>
                    <a:p>
                      <a:pPr algn="ctr"/>
                      <a:r>
                        <a:rPr lang="en-US" sz="1600" b="0" dirty="0" smtClean="0"/>
                        <a:t>Goods</a:t>
                      </a:r>
                      <a:endParaRPr lang="en-US" sz="1600" b="0" dirty="0"/>
                    </a:p>
                  </a:txBody>
                  <a:tcPr/>
                </a:tc>
                <a:tc>
                  <a:txBody>
                    <a:bodyPr/>
                    <a:lstStyle/>
                    <a:p>
                      <a:pPr algn="ctr"/>
                      <a:r>
                        <a:rPr lang="en-US" sz="1600" b="0" dirty="0" smtClean="0"/>
                        <a:t>Offer Make/Model</a:t>
                      </a:r>
                      <a:endParaRPr lang="en-US" sz="1600" b="0" dirty="0"/>
                    </a:p>
                  </a:txBody>
                  <a:tcPr/>
                </a:tc>
                <a:tc>
                  <a:txBody>
                    <a:bodyPr/>
                    <a:lstStyle/>
                    <a:p>
                      <a:pPr algn="ctr"/>
                      <a:r>
                        <a:rPr lang="en-US" sz="1600" b="0" dirty="0" smtClean="0"/>
                        <a:t>Years in</a:t>
                      </a:r>
                      <a:r>
                        <a:rPr lang="en-US" sz="1600" b="0" baseline="0" dirty="0" smtClean="0"/>
                        <a:t> Production</a:t>
                      </a:r>
                      <a:endParaRPr lang="en-US" sz="1600" b="0" dirty="0"/>
                    </a:p>
                  </a:txBody>
                  <a:tcPr/>
                </a:tc>
                <a:tc>
                  <a:txBody>
                    <a:bodyPr/>
                    <a:lstStyle/>
                    <a:p>
                      <a:pPr algn="ctr"/>
                      <a:r>
                        <a:rPr lang="en-US" sz="1600" b="0" dirty="0" smtClean="0"/>
                        <a:t>Anticipated End</a:t>
                      </a:r>
                      <a:r>
                        <a:rPr lang="en-US" sz="1600" b="0" baseline="0" dirty="0" smtClean="0"/>
                        <a:t> of Support</a:t>
                      </a:r>
                      <a:endParaRPr lang="en-US" sz="1600" b="0" dirty="0"/>
                    </a:p>
                  </a:txBody>
                  <a:tcPr/>
                </a:tc>
              </a:tr>
              <a:tr h="2242038">
                <a:tc>
                  <a:txBody>
                    <a:bodyPr/>
                    <a:lstStyle/>
                    <a:p>
                      <a:r>
                        <a:rPr lang="en-US" sz="1600" dirty="0" smtClean="0"/>
                        <a:t>1.</a:t>
                      </a:r>
                      <a:endParaRPr lang="en-US" sz="1600" dirty="0"/>
                    </a:p>
                  </a:txBody>
                  <a:tcPr/>
                </a:tc>
                <a:tc>
                  <a:txBody>
                    <a:bodyPr/>
                    <a:lstStyle/>
                    <a:p>
                      <a:r>
                        <a:rPr lang="en-US" sz="1600" kern="1200" dirty="0" smtClean="0">
                          <a:solidFill>
                            <a:schemeClr val="dk1"/>
                          </a:solidFill>
                          <a:effectLst/>
                          <a:latin typeface="+mn-lt"/>
                          <a:ea typeface="+mn-ea"/>
                          <a:cs typeface="+mn-cs"/>
                        </a:rPr>
                        <a:t>Hand Held Devices for Communication with Data Loggers as specified in Section 3.1 of the Technical Specifications </a:t>
                      </a:r>
                      <a:endParaRPr lang="en-US" sz="1600" dirty="0"/>
                    </a:p>
                  </a:txBody>
                  <a:tcPr/>
                </a:tc>
                <a:tc>
                  <a:txBody>
                    <a:bodyPr/>
                    <a:lstStyle/>
                    <a:p>
                      <a:r>
                        <a:rPr lang="en-US" sz="1600" dirty="0" smtClean="0"/>
                        <a:t>TDS Ranger w/8GB Flash</a:t>
                      </a:r>
                      <a:r>
                        <a:rPr lang="en-US" sz="1600" baseline="0" dirty="0" smtClean="0"/>
                        <a:t> Storage, 256 MB of RAM (Brochure Attached)</a:t>
                      </a:r>
                      <a:endParaRPr lang="en-US" sz="1600" dirty="0"/>
                    </a:p>
                  </a:txBody>
                  <a:tcPr/>
                </a:tc>
                <a:tc>
                  <a:txBody>
                    <a:bodyPr/>
                    <a:lstStyle/>
                    <a:p>
                      <a:endParaRPr lang="en-US" sz="1600" dirty="0"/>
                    </a:p>
                  </a:txBody>
                  <a:tcPr/>
                </a:tc>
                <a:tc>
                  <a:txBody>
                    <a:bodyPr/>
                    <a:lstStyle/>
                    <a:p>
                      <a:endParaRPr lang="en-US" sz="1600" dirty="0"/>
                    </a:p>
                  </a:txBody>
                  <a:tcPr/>
                </a:tc>
              </a:tr>
              <a:tr h="2242038">
                <a:tc>
                  <a:txBody>
                    <a:bodyPr/>
                    <a:lstStyle/>
                    <a:p>
                      <a:r>
                        <a:rPr lang="en-US" sz="1600" dirty="0" smtClean="0"/>
                        <a:t>2.</a:t>
                      </a:r>
                      <a:endParaRPr lang="en-US" sz="1600" dirty="0"/>
                    </a:p>
                  </a:txBody>
                  <a:tcPr/>
                </a:tc>
                <a:tc>
                  <a:txBody>
                    <a:bodyPr/>
                    <a:lstStyle/>
                    <a:p>
                      <a:r>
                        <a:rPr lang="en-US" sz="1600" kern="1200" dirty="0" smtClean="0">
                          <a:solidFill>
                            <a:schemeClr val="dk1"/>
                          </a:solidFill>
                          <a:effectLst/>
                          <a:latin typeface="+mn-lt"/>
                          <a:ea typeface="+mn-ea"/>
                          <a:cs typeface="+mn-cs"/>
                        </a:rPr>
                        <a:t>Rugged Notebook Computers as specified in Section 3.2 of the Technical Specifications</a:t>
                      </a:r>
                      <a:endParaRPr lang="en-US" sz="1600" dirty="0"/>
                    </a:p>
                  </a:txBody>
                  <a:tcPr/>
                </a:tc>
                <a:tc>
                  <a:txBody>
                    <a:bodyPr/>
                    <a:lstStyle/>
                    <a:p>
                      <a:r>
                        <a:rPr lang="en-US" sz="1600" dirty="0" smtClean="0"/>
                        <a:t>GETAC A790, Windows 7 Professional, Intel Core Duo Processor 1.66 GHz, 4</a:t>
                      </a:r>
                      <a:r>
                        <a:rPr lang="en-US" sz="1600" baseline="0" dirty="0" smtClean="0"/>
                        <a:t> GB DDRS RAM, SATA HDD 320GB, (Brochure Attached)</a:t>
                      </a:r>
                      <a:endParaRPr lang="en-US" sz="1600" dirty="0"/>
                    </a:p>
                  </a:txBody>
                  <a:tcPr/>
                </a:tc>
                <a:tc>
                  <a:txBody>
                    <a:bodyPr/>
                    <a:lstStyle/>
                    <a:p>
                      <a:endParaRPr lang="en-US" sz="1600" dirty="0"/>
                    </a:p>
                  </a:txBody>
                  <a:tcPr/>
                </a:tc>
                <a:tc>
                  <a:txBody>
                    <a:bodyPr/>
                    <a:lstStyle/>
                    <a:p>
                      <a:endParaRPr lang="en-US" sz="1600" dirty="0"/>
                    </a:p>
                  </a:txBody>
                  <a:tcPr/>
                </a:tc>
              </a:tr>
              <a:tr h="1538652">
                <a:tc>
                  <a:txBody>
                    <a:bodyPr/>
                    <a:lstStyle/>
                    <a:p>
                      <a:r>
                        <a:rPr lang="en-US" sz="1600" dirty="0" smtClean="0"/>
                        <a:t>3.</a:t>
                      </a:r>
                      <a:endParaRPr lang="en-US" sz="1600" dirty="0"/>
                    </a:p>
                  </a:txBody>
                  <a:tcPr/>
                </a:tc>
                <a:tc>
                  <a:txBody>
                    <a:bodyPr/>
                    <a:lstStyle/>
                    <a:p>
                      <a:r>
                        <a:rPr lang="en-US" sz="1600" kern="1200" dirty="0" smtClean="0">
                          <a:solidFill>
                            <a:schemeClr val="dk1"/>
                          </a:solidFill>
                          <a:effectLst/>
                          <a:latin typeface="+mn-lt"/>
                          <a:ea typeface="+mn-ea"/>
                          <a:cs typeface="+mn-cs"/>
                        </a:rPr>
                        <a:t>Water Level (Bubbler) as specified in Section 3.5 of the Technical Specifications </a:t>
                      </a:r>
                      <a:endParaRPr lang="en-US" sz="1600" dirty="0"/>
                    </a:p>
                  </a:txBody>
                  <a:tcPr/>
                </a:tc>
                <a:tc>
                  <a:txBody>
                    <a:bodyPr/>
                    <a:lstStyle/>
                    <a:p>
                      <a:r>
                        <a:rPr lang="en-US" sz="1600" dirty="0" smtClean="0"/>
                        <a:t>Design</a:t>
                      </a:r>
                      <a:r>
                        <a:rPr lang="en-US" sz="1600" baseline="0" dirty="0" smtClean="0"/>
                        <a:t> Analysis H-3553 Bubbler/Pressure Sensor (Brochure Attached)</a:t>
                      </a:r>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3" name="Oval 2"/>
          <p:cNvSpPr/>
          <p:nvPr/>
        </p:nvSpPr>
        <p:spPr>
          <a:xfrm>
            <a:off x="2895600" y="381000"/>
            <a:ext cx="2514600" cy="2057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819400" y="2743200"/>
            <a:ext cx="2971800" cy="2362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19400" y="5181600"/>
            <a:ext cx="2971800" cy="160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791200" y="914400"/>
            <a:ext cx="3352800" cy="5638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943600" y="1371600"/>
            <a:ext cx="3124200" cy="3785652"/>
          </a:xfrm>
          <a:prstGeom prst="rect">
            <a:avLst/>
          </a:prstGeom>
          <a:noFill/>
        </p:spPr>
        <p:txBody>
          <a:bodyPr wrap="square" rtlCol="0">
            <a:spAutoFit/>
          </a:bodyPr>
          <a:lstStyle/>
          <a:p>
            <a:r>
              <a:rPr lang="en-US" sz="2000" dirty="0" smtClean="0">
                <a:solidFill>
                  <a:srgbClr val="FF0000"/>
                </a:solidFill>
              </a:rPr>
              <a:t>Bidder states equipment that they believe meets the specification.  It is up to you to check to make sure this equipment meets specification.  If it is not clear, then it is not responsive.  You can use data sheets and resources on the internet to confirm whether the offer meets specification.</a:t>
            </a:r>
            <a:endParaRPr lang="en-US" sz="2000" dirty="0">
              <a:solidFill>
                <a:srgbClr val="FF0000"/>
              </a:solidFill>
            </a:endParaRPr>
          </a:p>
        </p:txBody>
      </p:sp>
    </p:spTree>
    <p:extLst>
      <p:ext uri="{BB962C8B-B14F-4D97-AF65-F5344CB8AC3E}">
        <p14:creationId xmlns:p14="http://schemas.microsoft.com/office/powerpoint/2010/main" xmlns="" val="145263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9"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844637" y="0"/>
            <a:ext cx="5299363" cy="6858000"/>
          </a:xfr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3581400"/>
            <a:ext cx="3736508" cy="1797050"/>
          </a:xfrm>
          <a:prstGeom prst="rect">
            <a:avLst/>
          </a:prstGeom>
          <a:noFill/>
          <a:ln w="2540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6"/>
          <p:cNvSpPr/>
          <p:nvPr/>
        </p:nvSpPr>
        <p:spPr>
          <a:xfrm>
            <a:off x="4114800" y="3581400"/>
            <a:ext cx="22860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ircular Arrow 7"/>
          <p:cNvSpPr/>
          <p:nvPr/>
        </p:nvSpPr>
        <p:spPr>
          <a:xfrm flipH="1">
            <a:off x="3200400" y="2743200"/>
            <a:ext cx="1371600" cy="15240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9" name="Oval 8"/>
          <p:cNvSpPr/>
          <p:nvPr/>
        </p:nvSpPr>
        <p:spPr>
          <a:xfrm>
            <a:off x="228600" y="4419600"/>
            <a:ext cx="2362200" cy="304800"/>
          </a:xfrm>
          <a:prstGeom prst="ellipse">
            <a:avLst/>
          </a:prstGeom>
          <a:noFill/>
          <a:ln>
            <a:solidFill>
              <a:srgbClr val="FF0000"/>
            </a:solidFill>
          </a:ln>
          <a:effectLst>
            <a:glow rad="1016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7" name="Picture 3"/>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b="23200"/>
          <a:stretch/>
        </p:blipFill>
        <p:spPr bwMode="auto">
          <a:xfrm>
            <a:off x="20595" y="1371601"/>
            <a:ext cx="3792113" cy="533400"/>
          </a:xfrm>
          <a:prstGeom prst="rect">
            <a:avLst/>
          </a:prstGeom>
          <a:solidFill>
            <a:schemeClr val="bg1"/>
          </a:solidFill>
          <a:ln>
            <a:noFill/>
          </a:ln>
          <a:effectLst/>
        </p:spPr>
      </p:pic>
      <p:sp>
        <p:nvSpPr>
          <p:cNvPr id="10" name="TextBox 9"/>
          <p:cNvSpPr txBox="1"/>
          <p:nvPr/>
        </p:nvSpPr>
        <p:spPr>
          <a:xfrm>
            <a:off x="685800" y="964512"/>
            <a:ext cx="2078902" cy="369332"/>
          </a:xfrm>
          <a:prstGeom prst="rect">
            <a:avLst/>
          </a:prstGeom>
          <a:noFill/>
        </p:spPr>
        <p:txBody>
          <a:bodyPr wrap="none" rtlCol="0">
            <a:spAutoFit/>
          </a:bodyPr>
          <a:lstStyle/>
          <a:p>
            <a:r>
              <a:rPr lang="en-US" dirty="0" smtClean="0">
                <a:solidFill>
                  <a:srgbClr val="FF0000"/>
                </a:solidFill>
              </a:rPr>
              <a:t>Tender Specification</a:t>
            </a:r>
            <a:endParaRPr lang="en-US" dirty="0">
              <a:solidFill>
                <a:srgbClr val="FF0000"/>
              </a:solidFill>
            </a:endParaRPr>
          </a:p>
        </p:txBody>
      </p:sp>
      <p:sp>
        <p:nvSpPr>
          <p:cNvPr id="13" name="TextBox 12"/>
          <p:cNvSpPr txBox="1"/>
          <p:nvPr/>
        </p:nvSpPr>
        <p:spPr>
          <a:xfrm>
            <a:off x="685800" y="3135868"/>
            <a:ext cx="2536335" cy="369332"/>
          </a:xfrm>
          <a:prstGeom prst="rect">
            <a:avLst/>
          </a:prstGeom>
          <a:noFill/>
        </p:spPr>
        <p:txBody>
          <a:bodyPr wrap="none" rtlCol="0">
            <a:spAutoFit/>
          </a:bodyPr>
          <a:lstStyle/>
          <a:p>
            <a:r>
              <a:rPr lang="en-US" dirty="0" smtClean="0">
                <a:solidFill>
                  <a:srgbClr val="FF0000"/>
                </a:solidFill>
              </a:rPr>
              <a:t>Equipment Specification</a:t>
            </a:r>
            <a:endParaRPr lang="en-US" dirty="0">
              <a:solidFill>
                <a:srgbClr val="FF0000"/>
              </a:solidFill>
            </a:endParaRPr>
          </a:p>
        </p:txBody>
      </p:sp>
      <p:sp>
        <p:nvSpPr>
          <p:cNvPr id="4" name="TextBox 3"/>
          <p:cNvSpPr txBox="1"/>
          <p:nvPr/>
        </p:nvSpPr>
        <p:spPr>
          <a:xfrm>
            <a:off x="5486400" y="804208"/>
            <a:ext cx="1210588" cy="1938992"/>
          </a:xfrm>
          <a:prstGeom prst="rect">
            <a:avLst/>
          </a:prstGeom>
          <a:noFill/>
        </p:spPr>
        <p:txBody>
          <a:bodyPr wrap="none" rtlCol="0">
            <a:spAutoFit/>
          </a:bodyPr>
          <a:lstStyle/>
          <a:p>
            <a:r>
              <a:rPr lang="en-US" sz="12000" dirty="0" smtClean="0">
                <a:solidFill>
                  <a:srgbClr val="FF0000"/>
                </a:solidFill>
              </a:rPr>
              <a:t>X</a:t>
            </a:r>
            <a:endParaRPr lang="en-US" sz="12000" dirty="0">
              <a:solidFill>
                <a:srgbClr val="FF0000"/>
              </a:solidFill>
            </a:endParaRPr>
          </a:p>
        </p:txBody>
      </p:sp>
      <p:sp>
        <p:nvSpPr>
          <p:cNvPr id="6" name="Cloud Callout 5"/>
          <p:cNvSpPr/>
          <p:nvPr/>
        </p:nvSpPr>
        <p:spPr>
          <a:xfrm>
            <a:off x="6858000" y="50092"/>
            <a:ext cx="2286000" cy="1723612"/>
          </a:xfrm>
          <a:prstGeom prst="cloudCallou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Does Not Meet Specification</a:t>
            </a:r>
            <a:endParaRPr lang="en-US" dirty="0">
              <a:solidFill>
                <a:srgbClr val="FF0000"/>
              </a:solidFill>
            </a:endParaRPr>
          </a:p>
        </p:txBody>
      </p:sp>
    </p:spTree>
    <p:extLst>
      <p:ext uri="{BB962C8B-B14F-4D97-AF65-F5344CB8AC3E}">
        <p14:creationId xmlns:p14="http://schemas.microsoft.com/office/powerpoint/2010/main" xmlns="" val="384863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randombar(horizontal)">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3" grpId="0"/>
      <p:bldP spid="4"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be followed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NPMU invites bids from Manufacturers / authorized representatives of the Manufacturer</a:t>
            </a:r>
          </a:p>
          <a:p>
            <a:pPr lvl="1"/>
            <a:r>
              <a:rPr lang="en-US" dirty="0" smtClean="0"/>
              <a:t>Any bidder who meet eligibility and qualification criteria</a:t>
            </a:r>
          </a:p>
          <a:p>
            <a:r>
              <a:rPr lang="en-US" dirty="0" smtClean="0"/>
              <a:t>The specifications for all equipment given</a:t>
            </a:r>
          </a:p>
          <a:p>
            <a:r>
              <a:rPr lang="en-US" dirty="0" smtClean="0"/>
              <a:t>Bidder offers his Make and Model of Equipment</a:t>
            </a:r>
          </a:p>
          <a:p>
            <a:r>
              <a:rPr lang="en-US" dirty="0" smtClean="0"/>
              <a:t>NPMU evaluate the equipment against specification and shortlist successful equipment</a:t>
            </a:r>
          </a:p>
          <a:p>
            <a:pPr lvl="1"/>
            <a:r>
              <a:rPr lang="en-US" dirty="0" smtClean="0"/>
              <a:t>Manufacturing capacity, product cycle of equipment also analyzed</a:t>
            </a:r>
          </a:p>
          <a:p>
            <a:r>
              <a:rPr lang="en-US" dirty="0" smtClean="0"/>
              <a:t>No financial price / assessment involved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229600" cy="685800"/>
          </a:xfrm>
        </p:spPr>
        <p:txBody>
          <a:bodyPr>
            <a:normAutofit fontScale="90000"/>
          </a:bodyPr>
          <a:lstStyle/>
          <a:p>
            <a:r>
              <a:rPr lang="en-US" dirty="0" smtClean="0"/>
              <a:t>Equipments</a:t>
            </a:r>
            <a:endParaRPr lang="en-US" dirty="0"/>
          </a:p>
        </p:txBody>
      </p:sp>
      <p:graphicFrame>
        <p:nvGraphicFramePr>
          <p:cNvPr id="4" name="Table 3"/>
          <p:cNvGraphicFramePr>
            <a:graphicFrameLocks noGrp="1"/>
          </p:cNvGraphicFramePr>
          <p:nvPr/>
        </p:nvGraphicFramePr>
        <p:xfrm>
          <a:off x="228600" y="1143000"/>
          <a:ext cx="8382000" cy="5372442"/>
        </p:xfrm>
        <a:graphic>
          <a:graphicData uri="http://schemas.openxmlformats.org/drawingml/2006/table">
            <a:tbl>
              <a:tblPr/>
              <a:tblGrid>
                <a:gridCol w="3810000"/>
                <a:gridCol w="4572000"/>
              </a:tblGrid>
              <a:tr h="414058">
                <a:tc>
                  <a:txBody>
                    <a:bodyPr/>
                    <a:lstStyle/>
                    <a:p>
                      <a:pPr>
                        <a:spcAft>
                          <a:spcPts val="0"/>
                        </a:spcAft>
                      </a:pPr>
                      <a:r>
                        <a:rPr lang="en-US" sz="1800" dirty="0">
                          <a:latin typeface="+mn-lt"/>
                          <a:ea typeface="Times New Roman"/>
                        </a:rPr>
                        <a:t>Automatic rain gauges</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mn-lt"/>
                          <a:ea typeface="Times New Roman"/>
                        </a:rPr>
                        <a:t>Multi electrode resistivity imaging system</a:t>
                      </a:r>
                    </a:p>
                  </a:txBody>
                  <a:tcPr marL="61352" marR="61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Rain and snow gauges</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mn-lt"/>
                          <a:ea typeface="Times New Roman"/>
                        </a:rPr>
                        <a:t>Time domain electromagnetic (tem) equipment</a:t>
                      </a:r>
                    </a:p>
                  </a:txBody>
                  <a:tcPr marL="61352" marR="61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Snow depth sensor</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mn-lt"/>
                          <a:ea typeface="Times New Roman"/>
                        </a:rPr>
                        <a:t>Resistivity meter (signal averaging system)</a:t>
                      </a:r>
                    </a:p>
                  </a:txBody>
                  <a:tcPr marL="61352" marR="61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Shaft encoder</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mn-lt"/>
                          <a:ea typeface="Times New Roman"/>
                        </a:rPr>
                        <a:t>Multi-parameter digital geophysical logger (500 m)</a:t>
                      </a:r>
                    </a:p>
                  </a:txBody>
                  <a:tcPr marL="61352" marR="61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Radar</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mn-lt"/>
                          <a:ea typeface="Times New Roman"/>
                        </a:rPr>
                        <a:t>Multi-parameter digital geophysical logger (1000 m)</a:t>
                      </a:r>
                    </a:p>
                  </a:txBody>
                  <a:tcPr marL="61352" marR="61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Ultrasonic sensor</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mn-lt"/>
                          <a:ea typeface="Times New Roman"/>
                        </a:rPr>
                        <a:t>Resistivity meter (indigenous or equivalent)</a:t>
                      </a:r>
                    </a:p>
                  </a:txBody>
                  <a:tcPr marL="61352" marR="61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Bubbler </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mn-lt"/>
                          <a:ea typeface="Times New Roman"/>
                        </a:rPr>
                        <a:t>Snow water equivalent</a:t>
                      </a:r>
                    </a:p>
                  </a:txBody>
                  <a:tcPr marL="61352" marR="61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Pressure transducer  </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mn-lt"/>
                          <a:ea typeface="Times New Roman"/>
                        </a:rPr>
                        <a:t>Groundwater level sensor with vent tube  </a:t>
                      </a:r>
                    </a:p>
                  </a:txBody>
                  <a:tcPr marL="61352" marR="61352"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Automatic weather stations  </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mn-lt"/>
                          <a:ea typeface="Times New Roman"/>
                        </a:rPr>
                        <a:t>Groundwater level sensor without vent tube  </a:t>
                      </a:r>
                    </a:p>
                  </a:txBody>
                  <a:tcPr marL="61352" marR="61352"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dirty="0">
                          <a:latin typeface="+mn-lt"/>
                          <a:ea typeface="Times New Roman"/>
                        </a:rPr>
                        <a:t>ADCP</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ea typeface="Times New Roman"/>
                        </a:rPr>
                        <a:t>Data collection platform (data-logger)</a:t>
                      </a:r>
                    </a:p>
                  </a:txBody>
                  <a:tcPr marL="61352" marR="61352"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a:latin typeface="+mn-lt"/>
                          <a:ea typeface="Times New Roman"/>
                        </a:rPr>
                        <a:t>GSM / GPRS  modem</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ea typeface="Times New Roman"/>
                        </a:rPr>
                        <a:t>VSAT trans-receiver</a:t>
                      </a:r>
                    </a:p>
                  </a:txBody>
                  <a:tcPr marL="61352" marR="61352"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58">
                <a:tc>
                  <a:txBody>
                    <a:bodyPr/>
                    <a:lstStyle/>
                    <a:p>
                      <a:pPr>
                        <a:spcAft>
                          <a:spcPts val="0"/>
                        </a:spcAft>
                      </a:pPr>
                      <a:r>
                        <a:rPr lang="en-US" sz="1800" dirty="0">
                          <a:latin typeface="+mn-lt"/>
                          <a:ea typeface="Times New Roman"/>
                        </a:rPr>
                        <a:t>INSAT radio </a:t>
                      </a:r>
                    </a:p>
                  </a:txBody>
                  <a:tcPr marL="61352" marR="6135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800" dirty="0">
                        <a:latin typeface="+mn-lt"/>
                        <a:ea typeface="Times New Roman"/>
                      </a:endParaRPr>
                    </a:p>
                  </a:txBody>
                  <a:tcPr marL="61352" marR="61352"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Stage Bid Document</a:t>
            </a:r>
            <a:endParaRPr lang="en-US" dirty="0"/>
          </a:p>
        </p:txBody>
      </p:sp>
      <p:sp>
        <p:nvSpPr>
          <p:cNvPr id="3" name="Content Placeholder 2"/>
          <p:cNvSpPr>
            <a:spLocks noGrp="1"/>
          </p:cNvSpPr>
          <p:nvPr>
            <p:ph idx="1"/>
          </p:nvPr>
        </p:nvSpPr>
        <p:spPr/>
        <p:txBody>
          <a:bodyPr/>
          <a:lstStyle/>
          <a:p>
            <a:r>
              <a:rPr lang="en-US" dirty="0" smtClean="0"/>
              <a:t>Instruction to Bidders</a:t>
            </a:r>
          </a:p>
          <a:p>
            <a:r>
              <a:rPr lang="en-US" dirty="0" smtClean="0"/>
              <a:t>Warranty Conditions</a:t>
            </a:r>
          </a:p>
          <a:p>
            <a:r>
              <a:rPr lang="en-US" dirty="0" smtClean="0"/>
              <a:t>Payment Conditions</a:t>
            </a:r>
          </a:p>
          <a:p>
            <a:r>
              <a:rPr lang="en-US" dirty="0" smtClean="0"/>
              <a:t>Schedule of Supply and Bill of Quantities</a:t>
            </a:r>
          </a:p>
          <a:p>
            <a:r>
              <a:rPr lang="en-US" dirty="0" smtClean="0"/>
              <a:t>Technical Specifications</a:t>
            </a:r>
          </a:p>
          <a:p>
            <a:r>
              <a:rPr lang="en-US" dirty="0" smtClean="0"/>
              <a:t>Associated services</a:t>
            </a:r>
          </a:p>
          <a:p>
            <a:r>
              <a:rPr lang="en-US" dirty="0" smtClean="0"/>
              <a:t>………….</a:t>
            </a:r>
          </a:p>
        </p:txBody>
      </p:sp>
      <p:sp>
        <p:nvSpPr>
          <p:cNvPr id="5" name="TextBox 4"/>
          <p:cNvSpPr txBox="1"/>
          <p:nvPr/>
        </p:nvSpPr>
        <p:spPr>
          <a:xfrm>
            <a:off x="581464" y="4128868"/>
            <a:ext cx="8077200" cy="523220"/>
          </a:xfrm>
          <a:prstGeom prst="rect">
            <a:avLst/>
          </a:prstGeom>
          <a:noFill/>
        </p:spPr>
        <p:txBody>
          <a:bodyPr wrap="square" rtlCol="0">
            <a:spAutoFit/>
          </a:bodyPr>
          <a:lstStyle/>
          <a:p>
            <a:pPr>
              <a:buClr>
                <a:schemeClr val="accent3"/>
              </a:buClr>
              <a:buFont typeface="Arial" pitchFamily="34" charset="0"/>
              <a:buChar char="•"/>
            </a:pPr>
            <a:r>
              <a:rPr lang="en-US" sz="2800" dirty="0" smtClean="0"/>
              <a:t> Refer to List of Models shortlisted in Framework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3">
                                            <p:txEl>
                                              <p:pRg st="4" end="4"/>
                                            </p:txEl>
                                          </p:spTgt>
                                        </p:tgtEl>
                                      </p:cBhvr>
                                    </p:animEffect>
                                    <p:set>
                                      <p:cBhvr>
                                        <p:cTn id="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Stage Document</a:t>
            </a:r>
            <a:endParaRPr lang="en-US" dirty="0"/>
          </a:p>
        </p:txBody>
      </p:sp>
      <p:sp>
        <p:nvSpPr>
          <p:cNvPr id="3" name="Content Placeholder 2"/>
          <p:cNvSpPr>
            <a:spLocks noGrp="1"/>
          </p:cNvSpPr>
          <p:nvPr>
            <p:ph idx="1"/>
          </p:nvPr>
        </p:nvSpPr>
        <p:spPr/>
        <p:txBody>
          <a:bodyPr>
            <a:normAutofit/>
          </a:bodyPr>
          <a:lstStyle/>
          <a:p>
            <a:r>
              <a:rPr lang="en-US" dirty="0" smtClean="0"/>
              <a:t>Who can Bid in second stage?</a:t>
            </a:r>
          </a:p>
          <a:p>
            <a:pPr lvl="1"/>
            <a:r>
              <a:rPr lang="en-US" dirty="0" smtClean="0"/>
              <a:t>Any Vendor who is otherwise eligible and qualified</a:t>
            </a:r>
          </a:p>
          <a:p>
            <a:r>
              <a:rPr lang="en-US" dirty="0" smtClean="0"/>
              <a:t>Should the Vendor have already participated in Framework agreement?</a:t>
            </a:r>
          </a:p>
          <a:p>
            <a:pPr lvl="1"/>
            <a:r>
              <a:rPr lang="en-US" dirty="0" smtClean="0"/>
              <a:t>Not necessary</a:t>
            </a:r>
          </a:p>
          <a:p>
            <a:r>
              <a:rPr lang="en-US" dirty="0" smtClean="0"/>
              <a:t>Which Equipment Make and model a Vendor can offer?</a:t>
            </a:r>
          </a:p>
          <a:p>
            <a:pPr lvl="1"/>
            <a:r>
              <a:rPr lang="en-US" dirty="0" smtClean="0"/>
              <a:t>Only the equipment shortlisted in Framework</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115</TotalTime>
  <Words>571</Words>
  <Application>Microsoft Office PowerPoint</Application>
  <PresentationFormat>On-screen Show (4:3)</PresentationFormat>
  <Paragraphs>99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Framework Agreement</vt:lpstr>
      <vt:lpstr>Centralized procurement?</vt:lpstr>
      <vt:lpstr>Bid Document – It contains………</vt:lpstr>
      <vt:lpstr>Slide 4</vt:lpstr>
      <vt:lpstr>Slide 5</vt:lpstr>
      <vt:lpstr>Steps to be followed</vt:lpstr>
      <vt:lpstr>Equipments</vt:lpstr>
      <vt:lpstr>Second Stage Bid Document</vt:lpstr>
      <vt:lpstr>Second Stage Document</vt:lpstr>
      <vt:lpstr>Project Execution – By IAs</vt:lpstr>
      <vt:lpstr>Update of Equipment List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Agreement</dc:title>
  <dc:creator>akbansal</dc:creator>
  <cp:lastModifiedBy>akbansal</cp:lastModifiedBy>
  <cp:revision>16</cp:revision>
  <dcterms:created xsi:type="dcterms:W3CDTF">2016-05-09T09:11:02Z</dcterms:created>
  <dcterms:modified xsi:type="dcterms:W3CDTF">2016-05-09T11:06:06Z</dcterms:modified>
</cp:coreProperties>
</file>